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96" r:id="rId4"/>
    <p:sldMasterId id="2147483697" r:id="rId5"/>
    <p:sldMasterId id="2147483698" r:id="rId6"/>
    <p:sldMasterId id="2147483699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y="7559675" cx="1199832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F919B9A-6949-42F5-B0C9-37AFE3922152}">
  <a:tblStyle styleId="{4F919B9A-6949-42F5-B0C9-37AFE392215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1.xml"/><Relationship Id="rId6" Type="http://schemas.openxmlformats.org/officeDocument/2006/relationships/slideMaster" Target="slideMasters/slideMaster3.xml"/><Relationship Id="rId18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0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0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6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6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8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8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9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9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599040" y="192024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2" type="body"/>
          </p:nvPr>
        </p:nvSpPr>
        <p:spPr>
          <a:xfrm>
            <a:off x="599040" y="435636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3" type="body"/>
          </p:nvPr>
        </p:nvSpPr>
        <p:spPr>
          <a:xfrm>
            <a:off x="59904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4" type="body"/>
          </p:nvPr>
        </p:nvSpPr>
        <p:spPr>
          <a:xfrm>
            <a:off x="610236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59904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2" type="body"/>
          </p:nvPr>
        </p:nvSpPr>
        <p:spPr>
          <a:xfrm>
            <a:off x="423000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3" type="body"/>
          </p:nvPr>
        </p:nvSpPr>
        <p:spPr>
          <a:xfrm>
            <a:off x="786132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4" type="body"/>
          </p:nvPr>
        </p:nvSpPr>
        <p:spPr>
          <a:xfrm>
            <a:off x="59904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5" type="body"/>
          </p:nvPr>
        </p:nvSpPr>
        <p:spPr>
          <a:xfrm>
            <a:off x="423000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6" type="body"/>
          </p:nvPr>
        </p:nvSpPr>
        <p:spPr>
          <a:xfrm>
            <a:off x="786132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>
            <a:off x="59904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2" type="body"/>
          </p:nvPr>
        </p:nvSpPr>
        <p:spPr>
          <a:xfrm>
            <a:off x="610236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idx="1" type="subTitle"/>
          </p:nvPr>
        </p:nvSpPr>
        <p:spPr>
          <a:xfrm>
            <a:off x="599040" y="121320"/>
            <a:ext cx="1079856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2" type="body"/>
          </p:nvPr>
        </p:nvSpPr>
        <p:spPr>
          <a:xfrm>
            <a:off x="610236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3" type="body"/>
          </p:nvPr>
        </p:nvSpPr>
        <p:spPr>
          <a:xfrm>
            <a:off x="59904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59904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3" type="body"/>
          </p:nvPr>
        </p:nvSpPr>
        <p:spPr>
          <a:xfrm>
            <a:off x="610236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3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3"/>
          <p:cNvSpPr txBox="1"/>
          <p:nvPr>
            <p:ph idx="3" type="body"/>
          </p:nvPr>
        </p:nvSpPr>
        <p:spPr>
          <a:xfrm>
            <a:off x="599040" y="435636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4"/>
          <p:cNvSpPr txBox="1"/>
          <p:nvPr>
            <p:ph idx="1" type="body"/>
          </p:nvPr>
        </p:nvSpPr>
        <p:spPr>
          <a:xfrm>
            <a:off x="599040" y="192024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4"/>
          <p:cNvSpPr txBox="1"/>
          <p:nvPr>
            <p:ph idx="2" type="body"/>
          </p:nvPr>
        </p:nvSpPr>
        <p:spPr>
          <a:xfrm>
            <a:off x="599040" y="435636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5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5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5"/>
          <p:cNvSpPr txBox="1"/>
          <p:nvPr>
            <p:ph idx="3" type="body"/>
          </p:nvPr>
        </p:nvSpPr>
        <p:spPr>
          <a:xfrm>
            <a:off x="59904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5"/>
          <p:cNvSpPr txBox="1"/>
          <p:nvPr>
            <p:ph idx="4" type="body"/>
          </p:nvPr>
        </p:nvSpPr>
        <p:spPr>
          <a:xfrm>
            <a:off x="610236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6"/>
          <p:cNvSpPr txBox="1"/>
          <p:nvPr>
            <p:ph idx="1" type="body"/>
          </p:nvPr>
        </p:nvSpPr>
        <p:spPr>
          <a:xfrm>
            <a:off x="59904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6"/>
          <p:cNvSpPr txBox="1"/>
          <p:nvPr>
            <p:ph idx="2" type="body"/>
          </p:nvPr>
        </p:nvSpPr>
        <p:spPr>
          <a:xfrm>
            <a:off x="423000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6"/>
          <p:cNvSpPr txBox="1"/>
          <p:nvPr>
            <p:ph idx="3" type="body"/>
          </p:nvPr>
        </p:nvSpPr>
        <p:spPr>
          <a:xfrm>
            <a:off x="786132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6"/>
          <p:cNvSpPr txBox="1"/>
          <p:nvPr>
            <p:ph idx="4" type="body"/>
          </p:nvPr>
        </p:nvSpPr>
        <p:spPr>
          <a:xfrm>
            <a:off x="59904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6"/>
          <p:cNvSpPr txBox="1"/>
          <p:nvPr>
            <p:ph idx="5" type="body"/>
          </p:nvPr>
        </p:nvSpPr>
        <p:spPr>
          <a:xfrm>
            <a:off x="423000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6"/>
          <p:cNvSpPr txBox="1"/>
          <p:nvPr>
            <p:ph idx="6" type="body"/>
          </p:nvPr>
        </p:nvSpPr>
        <p:spPr>
          <a:xfrm>
            <a:off x="786132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9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9"/>
          <p:cNvSpPr txBox="1"/>
          <p:nvPr>
            <p:ph idx="1" type="subTitle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0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0"/>
          <p:cNvSpPr txBox="1"/>
          <p:nvPr>
            <p:ph idx="1" type="body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1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1"/>
          <p:cNvSpPr txBox="1"/>
          <p:nvPr>
            <p:ph idx="1" type="body"/>
          </p:nvPr>
        </p:nvSpPr>
        <p:spPr>
          <a:xfrm>
            <a:off x="59904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1"/>
          <p:cNvSpPr txBox="1"/>
          <p:nvPr>
            <p:ph idx="2" type="body"/>
          </p:nvPr>
        </p:nvSpPr>
        <p:spPr>
          <a:xfrm>
            <a:off x="610236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2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body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3"/>
          <p:cNvSpPr txBox="1"/>
          <p:nvPr>
            <p:ph idx="1" type="subTitle"/>
          </p:nvPr>
        </p:nvSpPr>
        <p:spPr>
          <a:xfrm>
            <a:off x="599040" y="121320"/>
            <a:ext cx="1079856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4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34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4"/>
          <p:cNvSpPr txBox="1"/>
          <p:nvPr>
            <p:ph idx="2" type="body"/>
          </p:nvPr>
        </p:nvSpPr>
        <p:spPr>
          <a:xfrm>
            <a:off x="610236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4"/>
          <p:cNvSpPr txBox="1"/>
          <p:nvPr>
            <p:ph idx="3" type="body"/>
          </p:nvPr>
        </p:nvSpPr>
        <p:spPr>
          <a:xfrm>
            <a:off x="59904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5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35"/>
          <p:cNvSpPr txBox="1"/>
          <p:nvPr>
            <p:ph idx="1" type="body"/>
          </p:nvPr>
        </p:nvSpPr>
        <p:spPr>
          <a:xfrm>
            <a:off x="59904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5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5"/>
          <p:cNvSpPr txBox="1"/>
          <p:nvPr>
            <p:ph idx="3" type="body"/>
          </p:nvPr>
        </p:nvSpPr>
        <p:spPr>
          <a:xfrm>
            <a:off x="610236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6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6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6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6"/>
          <p:cNvSpPr txBox="1"/>
          <p:nvPr>
            <p:ph idx="3" type="body"/>
          </p:nvPr>
        </p:nvSpPr>
        <p:spPr>
          <a:xfrm>
            <a:off x="599040" y="435636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7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7"/>
          <p:cNvSpPr txBox="1"/>
          <p:nvPr>
            <p:ph idx="1" type="body"/>
          </p:nvPr>
        </p:nvSpPr>
        <p:spPr>
          <a:xfrm>
            <a:off x="599040" y="192024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7"/>
          <p:cNvSpPr txBox="1"/>
          <p:nvPr>
            <p:ph idx="2" type="body"/>
          </p:nvPr>
        </p:nvSpPr>
        <p:spPr>
          <a:xfrm>
            <a:off x="599040" y="435636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8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8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8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8"/>
          <p:cNvSpPr txBox="1"/>
          <p:nvPr>
            <p:ph idx="3" type="body"/>
          </p:nvPr>
        </p:nvSpPr>
        <p:spPr>
          <a:xfrm>
            <a:off x="59904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38"/>
          <p:cNvSpPr txBox="1"/>
          <p:nvPr>
            <p:ph idx="4" type="body"/>
          </p:nvPr>
        </p:nvSpPr>
        <p:spPr>
          <a:xfrm>
            <a:off x="610236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9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9"/>
          <p:cNvSpPr txBox="1"/>
          <p:nvPr>
            <p:ph idx="1" type="body"/>
          </p:nvPr>
        </p:nvSpPr>
        <p:spPr>
          <a:xfrm>
            <a:off x="59904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39"/>
          <p:cNvSpPr txBox="1"/>
          <p:nvPr>
            <p:ph idx="2" type="body"/>
          </p:nvPr>
        </p:nvSpPr>
        <p:spPr>
          <a:xfrm>
            <a:off x="423000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9"/>
          <p:cNvSpPr txBox="1"/>
          <p:nvPr>
            <p:ph idx="3" type="body"/>
          </p:nvPr>
        </p:nvSpPr>
        <p:spPr>
          <a:xfrm>
            <a:off x="786132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9"/>
          <p:cNvSpPr txBox="1"/>
          <p:nvPr>
            <p:ph idx="4" type="body"/>
          </p:nvPr>
        </p:nvSpPr>
        <p:spPr>
          <a:xfrm>
            <a:off x="59904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9"/>
          <p:cNvSpPr txBox="1"/>
          <p:nvPr>
            <p:ph idx="5" type="body"/>
          </p:nvPr>
        </p:nvSpPr>
        <p:spPr>
          <a:xfrm>
            <a:off x="423000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9"/>
          <p:cNvSpPr txBox="1"/>
          <p:nvPr>
            <p:ph idx="6" type="body"/>
          </p:nvPr>
        </p:nvSpPr>
        <p:spPr>
          <a:xfrm>
            <a:off x="786132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2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42"/>
          <p:cNvSpPr txBox="1"/>
          <p:nvPr>
            <p:ph idx="1" type="subTitle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3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43"/>
          <p:cNvSpPr txBox="1"/>
          <p:nvPr>
            <p:ph idx="1" type="body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59904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2" type="body"/>
          </p:nvPr>
        </p:nvSpPr>
        <p:spPr>
          <a:xfrm>
            <a:off x="610236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4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44"/>
          <p:cNvSpPr txBox="1"/>
          <p:nvPr>
            <p:ph idx="1" type="body"/>
          </p:nvPr>
        </p:nvSpPr>
        <p:spPr>
          <a:xfrm>
            <a:off x="59904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44"/>
          <p:cNvSpPr txBox="1"/>
          <p:nvPr>
            <p:ph idx="2" type="body"/>
          </p:nvPr>
        </p:nvSpPr>
        <p:spPr>
          <a:xfrm>
            <a:off x="610236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5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6"/>
          <p:cNvSpPr txBox="1"/>
          <p:nvPr>
            <p:ph idx="1" type="subTitle"/>
          </p:nvPr>
        </p:nvSpPr>
        <p:spPr>
          <a:xfrm>
            <a:off x="599040" y="121320"/>
            <a:ext cx="1079856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7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47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47"/>
          <p:cNvSpPr txBox="1"/>
          <p:nvPr>
            <p:ph idx="2" type="body"/>
          </p:nvPr>
        </p:nvSpPr>
        <p:spPr>
          <a:xfrm>
            <a:off x="610236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47"/>
          <p:cNvSpPr txBox="1"/>
          <p:nvPr>
            <p:ph idx="3" type="body"/>
          </p:nvPr>
        </p:nvSpPr>
        <p:spPr>
          <a:xfrm>
            <a:off x="59904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8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48"/>
          <p:cNvSpPr txBox="1"/>
          <p:nvPr>
            <p:ph idx="1" type="body"/>
          </p:nvPr>
        </p:nvSpPr>
        <p:spPr>
          <a:xfrm>
            <a:off x="59904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48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48"/>
          <p:cNvSpPr txBox="1"/>
          <p:nvPr>
            <p:ph idx="3" type="body"/>
          </p:nvPr>
        </p:nvSpPr>
        <p:spPr>
          <a:xfrm>
            <a:off x="610236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9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9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49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49"/>
          <p:cNvSpPr txBox="1"/>
          <p:nvPr>
            <p:ph idx="3" type="body"/>
          </p:nvPr>
        </p:nvSpPr>
        <p:spPr>
          <a:xfrm>
            <a:off x="599040" y="435636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0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50"/>
          <p:cNvSpPr txBox="1"/>
          <p:nvPr>
            <p:ph idx="1" type="body"/>
          </p:nvPr>
        </p:nvSpPr>
        <p:spPr>
          <a:xfrm>
            <a:off x="599040" y="192024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50"/>
          <p:cNvSpPr txBox="1"/>
          <p:nvPr>
            <p:ph idx="2" type="body"/>
          </p:nvPr>
        </p:nvSpPr>
        <p:spPr>
          <a:xfrm>
            <a:off x="599040" y="435636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51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51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51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51"/>
          <p:cNvSpPr txBox="1"/>
          <p:nvPr>
            <p:ph idx="3" type="body"/>
          </p:nvPr>
        </p:nvSpPr>
        <p:spPr>
          <a:xfrm>
            <a:off x="59904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51"/>
          <p:cNvSpPr txBox="1"/>
          <p:nvPr>
            <p:ph idx="4" type="body"/>
          </p:nvPr>
        </p:nvSpPr>
        <p:spPr>
          <a:xfrm>
            <a:off x="610236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2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52"/>
          <p:cNvSpPr txBox="1"/>
          <p:nvPr>
            <p:ph idx="1" type="body"/>
          </p:nvPr>
        </p:nvSpPr>
        <p:spPr>
          <a:xfrm>
            <a:off x="59904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52"/>
          <p:cNvSpPr txBox="1"/>
          <p:nvPr>
            <p:ph idx="2" type="body"/>
          </p:nvPr>
        </p:nvSpPr>
        <p:spPr>
          <a:xfrm>
            <a:off x="423000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52"/>
          <p:cNvSpPr txBox="1"/>
          <p:nvPr>
            <p:ph idx="3" type="body"/>
          </p:nvPr>
        </p:nvSpPr>
        <p:spPr>
          <a:xfrm>
            <a:off x="7861320" y="192024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52"/>
          <p:cNvSpPr txBox="1"/>
          <p:nvPr>
            <p:ph idx="4" type="body"/>
          </p:nvPr>
        </p:nvSpPr>
        <p:spPr>
          <a:xfrm>
            <a:off x="59904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52"/>
          <p:cNvSpPr txBox="1"/>
          <p:nvPr>
            <p:ph idx="5" type="body"/>
          </p:nvPr>
        </p:nvSpPr>
        <p:spPr>
          <a:xfrm>
            <a:off x="423000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52"/>
          <p:cNvSpPr txBox="1"/>
          <p:nvPr>
            <p:ph idx="6" type="body"/>
          </p:nvPr>
        </p:nvSpPr>
        <p:spPr>
          <a:xfrm>
            <a:off x="7861320" y="4356360"/>
            <a:ext cx="345780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idx="1" type="subTitle"/>
          </p:nvPr>
        </p:nvSpPr>
        <p:spPr>
          <a:xfrm>
            <a:off x="599040" y="121320"/>
            <a:ext cx="1079856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2" type="body"/>
          </p:nvPr>
        </p:nvSpPr>
        <p:spPr>
          <a:xfrm>
            <a:off x="610236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3" type="body"/>
          </p:nvPr>
        </p:nvSpPr>
        <p:spPr>
          <a:xfrm>
            <a:off x="59904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599040" y="1920240"/>
            <a:ext cx="524088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3" type="body"/>
          </p:nvPr>
        </p:nvSpPr>
        <p:spPr>
          <a:xfrm>
            <a:off x="6102360" y="435636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59904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6102360" y="1920240"/>
            <a:ext cx="524088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599040" y="4356360"/>
            <a:ext cx="10739520" cy="222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5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47.xml"/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0" type="dt"/>
          </p:nvPr>
        </p:nvSpPr>
        <p:spPr>
          <a:xfrm>
            <a:off x="563040" y="6887160"/>
            <a:ext cx="279540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1"/>
          <p:cNvSpPr txBox="1"/>
          <p:nvPr>
            <p:ph idx="11" type="ftr"/>
          </p:nvPr>
        </p:nvSpPr>
        <p:spPr>
          <a:xfrm>
            <a:off x="4066560" y="6887160"/>
            <a:ext cx="380304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66200" y="6887160"/>
            <a:ext cx="279540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" name="Google Shape;9;p1"/>
          <p:cNvSpPr txBox="1"/>
          <p:nvPr>
            <p:ph type="title"/>
          </p:nvPr>
        </p:nvSpPr>
        <p:spPr>
          <a:xfrm>
            <a:off x="548640" y="301320"/>
            <a:ext cx="10798560" cy="4453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1"/>
          <p:cNvSpPr txBox="1"/>
          <p:nvPr>
            <p:ph idx="1" type="body"/>
          </p:nvPr>
        </p:nvSpPr>
        <p:spPr>
          <a:xfrm>
            <a:off x="552960" y="5216400"/>
            <a:ext cx="10789920" cy="1550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599040" y="6887160"/>
            <a:ext cx="279540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4102560" y="6887160"/>
            <a:ext cx="380304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602200" y="6887160"/>
            <a:ext cx="279540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7"/>
          <p:cNvSpPr txBox="1"/>
          <p:nvPr>
            <p:ph idx="10" type="dt"/>
          </p:nvPr>
        </p:nvSpPr>
        <p:spPr>
          <a:xfrm>
            <a:off x="563040" y="6887160"/>
            <a:ext cx="279540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5" name="Google Shape;115;p27"/>
          <p:cNvSpPr txBox="1"/>
          <p:nvPr>
            <p:ph idx="11" type="ftr"/>
          </p:nvPr>
        </p:nvSpPr>
        <p:spPr>
          <a:xfrm>
            <a:off x="4066560" y="6887160"/>
            <a:ext cx="380304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6" name="Google Shape;116;p27"/>
          <p:cNvSpPr txBox="1"/>
          <p:nvPr>
            <p:ph idx="12" type="sldNum"/>
          </p:nvPr>
        </p:nvSpPr>
        <p:spPr>
          <a:xfrm>
            <a:off x="8566200" y="6887160"/>
            <a:ext cx="279540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24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24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24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24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24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24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24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24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24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7" name="Google Shape;117;p27"/>
          <p:cNvSpPr txBox="1"/>
          <p:nvPr>
            <p:ph type="title"/>
          </p:nvPr>
        </p:nvSpPr>
        <p:spPr>
          <a:xfrm>
            <a:off x="548640" y="301320"/>
            <a:ext cx="10798560" cy="4453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8" name="Google Shape;118;p27"/>
          <p:cNvSpPr txBox="1"/>
          <p:nvPr>
            <p:ph idx="1" type="body"/>
          </p:nvPr>
        </p:nvSpPr>
        <p:spPr>
          <a:xfrm>
            <a:off x="552960" y="5216400"/>
            <a:ext cx="10789920" cy="1550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0"/>
          <p:cNvSpPr txBox="1"/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9" name="Google Shape;169;p40"/>
          <p:cNvSpPr txBox="1"/>
          <p:nvPr>
            <p:ph idx="1" type="body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0" name="Google Shape;170;p40"/>
          <p:cNvSpPr txBox="1"/>
          <p:nvPr>
            <p:ph idx="10" type="dt"/>
          </p:nvPr>
        </p:nvSpPr>
        <p:spPr>
          <a:xfrm>
            <a:off x="599040" y="6827760"/>
            <a:ext cx="279540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1" name="Google Shape;171;p40"/>
          <p:cNvSpPr txBox="1"/>
          <p:nvPr>
            <p:ph idx="11" type="ftr"/>
          </p:nvPr>
        </p:nvSpPr>
        <p:spPr>
          <a:xfrm>
            <a:off x="4102560" y="6827760"/>
            <a:ext cx="380304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2" name="Google Shape;172;p40"/>
          <p:cNvSpPr txBox="1"/>
          <p:nvPr>
            <p:ph idx="12" type="sldNum"/>
          </p:nvPr>
        </p:nvSpPr>
        <p:spPr>
          <a:xfrm>
            <a:off x="9188640" y="6827760"/>
            <a:ext cx="2253600" cy="521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2400" strike="noStrike">
                <a:solidFill>
                  <a:srgbClr val="484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elections.maryland.gov/press_room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MSalazar@MDDem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3"/>
          <p:cNvSpPr txBox="1"/>
          <p:nvPr/>
        </p:nvSpPr>
        <p:spPr>
          <a:xfrm>
            <a:off x="548640" y="301320"/>
            <a:ext cx="10798560" cy="4453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04617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Election Data: </a:t>
            </a:r>
            <a:br>
              <a:rPr b="0" i="0" lang="en-US" sz="1800" u="none" cap="none" strike="noStrike"/>
            </a:br>
            <a:r>
              <a:rPr b="0" i="0" lang="en-US" sz="8000" u="none" cap="none" strike="noStrike">
                <a:solidFill>
                  <a:srgbClr val="04617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Where To Find It, </a:t>
            </a:r>
            <a:br>
              <a:rPr b="0" i="0" lang="en-US" sz="1800" u="none" cap="none" strike="noStrike"/>
            </a:br>
            <a:r>
              <a:rPr b="0" i="0" lang="en-US" sz="8000" u="none" cap="none" strike="noStrike">
                <a:solidFill>
                  <a:srgbClr val="04617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and How To Use It</a:t>
            </a:r>
            <a:endParaRPr b="0" sz="8000" strike="noStrike">
              <a:solidFill>
                <a:srgbClr val="04617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6" name="Google Shape;226;p53"/>
          <p:cNvSpPr txBox="1"/>
          <p:nvPr/>
        </p:nvSpPr>
        <p:spPr>
          <a:xfrm>
            <a:off x="552960" y="5216400"/>
            <a:ext cx="10789920" cy="1724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Presented by Justin Butler</a:t>
            </a:r>
            <a:endParaRPr b="1" sz="3600" strike="noStrike">
              <a:solidFill>
                <a:srgbClr val="DBF5F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Organizing Director, Maryland Democratic Party</a:t>
            </a:r>
            <a:endParaRPr b="1" sz="3600" strike="noStrike">
              <a:solidFill>
                <a:srgbClr val="DBF5F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strike="noStrike">
                <a:solidFill>
                  <a:srgbClr val="DBF5F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JButler@MDDems.org</a:t>
            </a:r>
            <a:endParaRPr b="1" sz="3600" strike="noStrike">
              <a:solidFill>
                <a:srgbClr val="DBF5F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227" name="Google Shape;227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63840" y="548640"/>
            <a:ext cx="4011120" cy="2674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62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Voter Activation Network - (VAN)</a:t>
            </a:r>
            <a:endParaRPr b="0" sz="60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4" name="Google Shape;284;p6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Problems VAN overcomes: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Provides current, and historical, data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Redistricting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Data overload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Data point storage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Data point sharing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Converting data into organizing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287999" lvl="2" marL="1296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Mapping</a:t>
            </a:r>
            <a:endParaRPr b="0" i="0" sz="24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287999" lvl="2" marL="1296000" marR="0" rtl="0" algn="l">
              <a:spcBef>
                <a:spcPts val="850"/>
              </a:spcBef>
              <a:spcAft>
                <a:spcPts val="0"/>
              </a:spcAft>
              <a:buClr>
                <a:srgbClr val="04617B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Direct Voter Contact application capability</a:t>
            </a:r>
            <a:endParaRPr b="0" i="0" sz="24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3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Thanks For Your Time!</a:t>
            </a:r>
            <a:endParaRPr b="0" sz="60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90" name="Google Shape;290;p63"/>
          <p:cNvSpPr txBox="1"/>
          <p:nvPr/>
        </p:nvSpPr>
        <p:spPr>
          <a:xfrm>
            <a:off x="2011680" y="5943600"/>
            <a:ext cx="7315200" cy="118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Feel free to reach out with questions, or to get involved, at JButler@MDDems.org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291" name="Google Shape;291;p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82120" y="1828800"/>
            <a:ext cx="5221800" cy="3474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4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Overview</a:t>
            </a:r>
            <a:endParaRPr b="0" sz="66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3" name="Google Shape;233;p54"/>
          <p:cNvSpPr txBox="1"/>
          <p:nvPr/>
        </p:nvSpPr>
        <p:spPr>
          <a:xfrm>
            <a:off x="416160" y="1645920"/>
            <a:ext cx="11105280" cy="566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4617B"/>
              </a:buClr>
              <a:buSzPts val="1620"/>
              <a:buFont typeface="Noto Sans Symbols"/>
              <a:buChar char="●"/>
            </a:pPr>
            <a:r>
              <a:rPr b="0" lang="en-US" sz="3600" strike="noStrike">
                <a:latin typeface="Source Sans Pro"/>
                <a:ea typeface="Source Sans Pro"/>
                <a:cs typeface="Source Sans Pro"/>
                <a:sym typeface="Source Sans Pro"/>
              </a:rPr>
              <a:t>In this training, we will:</a:t>
            </a:r>
            <a:endParaRPr b="0" sz="36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Review how to access data available through the Maryland Board of Elections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Learn how to read this data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Utilize this data to calculate a “Win Number”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Review VAN’s data inflow / outflow procedure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Understand how VAN expands upon publicly available information for more efficient and effective organizing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55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How To Find BoE Data</a:t>
            </a:r>
            <a:endParaRPr b="0" sz="66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9" name="Google Shape;239;p55"/>
          <p:cNvSpPr txBox="1"/>
          <p:nvPr/>
        </p:nvSpPr>
        <p:spPr>
          <a:xfrm>
            <a:off x="640080" y="1463760"/>
            <a:ext cx="10789920" cy="1221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600" strike="noStrike">
                <a:latin typeface="Source Sans Pro"/>
                <a:ea typeface="Source Sans Pro"/>
                <a:cs typeface="Source Sans Pro"/>
                <a:sym typeface="Source Sans Pro"/>
              </a:rPr>
              <a:t>To begin, start your data dive at:  </a:t>
            </a:r>
            <a:r>
              <a:rPr b="0" lang="en-US" sz="3600" strike="noStrike">
                <a:solidFill>
                  <a:srgbClr val="3465A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https://www.elections.maryland.gov/elections/</a:t>
            </a:r>
            <a:endParaRPr b="0" sz="3600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240" name="Google Shape;240;p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52200" y="2690640"/>
            <a:ext cx="8595360" cy="4834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6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Election Results</a:t>
            </a:r>
            <a:endParaRPr b="0" sz="60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46" name="Google Shape;246;p56"/>
          <p:cNvSpPr txBox="1"/>
          <p:nvPr/>
        </p:nvSpPr>
        <p:spPr>
          <a:xfrm>
            <a:off x="91440" y="1828800"/>
            <a:ext cx="205272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Select the election year you are seeking data on:               --&gt;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247" name="Google Shape;247;p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3320" y="1554480"/>
            <a:ext cx="9591120" cy="5394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57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Election Results</a:t>
            </a:r>
            <a:endParaRPr b="0" sz="60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53" name="Google Shape;253;p57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4617B"/>
              </a:buClr>
              <a:buSzPts val="1800"/>
              <a:buFont typeface="Noto Sans Symbols"/>
              <a:buChar char="●"/>
            </a:pPr>
            <a:r>
              <a:rPr b="0" lang="en-US" sz="4000" strike="noStrike">
                <a:latin typeface="Source Sans Pro"/>
                <a:ea typeface="Source Sans Pro"/>
                <a:cs typeface="Source Sans Pro"/>
                <a:sym typeface="Source Sans Pro"/>
              </a:rPr>
              <a:t>From the individual year page, you can find the following:</a:t>
            </a:r>
            <a:endParaRPr b="0" sz="40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2700"/>
              <a:buFont typeface="Noto Sans Symbols"/>
              <a:buChar char="−"/>
            </a:pPr>
            <a:r>
              <a:rPr b="0" i="0" lang="en-US" sz="36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General and Primary Election results by vote method OR County</a:t>
            </a:r>
            <a:endParaRPr b="0" i="0" sz="36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2700"/>
              <a:buFont typeface="Noto Sans Symbols"/>
              <a:buChar char="−"/>
            </a:pPr>
            <a:r>
              <a:rPr b="0" i="0" lang="en-US" sz="36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 Data files for General and Primary Election results by County OR Precinct </a:t>
            </a:r>
            <a:endParaRPr b="0" i="0" sz="36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1800"/>
              <a:buFont typeface="Noto Sans Symbols"/>
              <a:buChar char="●"/>
            </a:pPr>
            <a:r>
              <a:rPr b="0" lang="en-US" sz="4000" strike="noStrike">
                <a:latin typeface="Source Sans Pro"/>
                <a:ea typeface="Source Sans Pro"/>
                <a:cs typeface="Source Sans Pro"/>
                <a:sym typeface="Source Sans Pro"/>
              </a:rPr>
              <a:t>Let’s take a guided tour….</a:t>
            </a:r>
            <a:endParaRPr b="0" sz="4000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58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Turnout Data</a:t>
            </a:r>
            <a:endParaRPr b="0" sz="60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59" name="Google Shape;259;p58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4617B"/>
              </a:buClr>
              <a:buSzPts val="1620"/>
              <a:buFont typeface="Noto Sans Symbols"/>
              <a:buChar char="●"/>
            </a:pPr>
            <a:r>
              <a:rPr b="0" lang="en-US" sz="3600" strike="noStrike">
                <a:latin typeface="Source Sans Pro"/>
                <a:ea typeface="Source Sans Pro"/>
                <a:cs typeface="Source Sans Pro"/>
                <a:sym typeface="Source Sans Pro"/>
              </a:rPr>
              <a:t>What is turnout data?</a:t>
            </a:r>
            <a:endParaRPr b="0" sz="36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620"/>
              <a:buFont typeface="Noto Sans Symbols"/>
              <a:buChar char="●"/>
            </a:pPr>
            <a:r>
              <a:rPr b="0" lang="en-US" sz="3600" strike="noStrike">
                <a:latin typeface="Source Sans Pro"/>
                <a:ea typeface="Source Sans Pro"/>
                <a:cs typeface="Source Sans Pro"/>
                <a:sym typeface="Source Sans Pro"/>
              </a:rPr>
              <a:t>What is turnout data useful for?</a:t>
            </a:r>
            <a:endParaRPr b="0" sz="36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620"/>
              <a:buFont typeface="Noto Sans Symbols"/>
              <a:buChar char="●"/>
            </a:pPr>
            <a:r>
              <a:rPr b="0" lang="en-US" sz="3600" strike="noStrike">
                <a:latin typeface="Source Sans Pro"/>
                <a:ea typeface="Source Sans Pro"/>
                <a:cs typeface="Source Sans Pro"/>
                <a:sym typeface="Source Sans Pro"/>
              </a:rPr>
              <a:t>Find the data tables at: </a:t>
            </a:r>
            <a:r>
              <a:rPr b="0" lang="en-US" sz="3600" u="sng" strike="noStrike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https://www.elections.maryland.gov/press_room/</a:t>
            </a:r>
            <a:endParaRPr b="0" sz="36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620"/>
              <a:buFont typeface="Noto Sans Symbols"/>
              <a:buChar char="●"/>
            </a:pPr>
            <a:r>
              <a:rPr b="0" lang="en-US" sz="3600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Find the election year you are seeking, and click the drop down menu for the relevant “Election Report”</a:t>
            </a:r>
            <a:endParaRPr b="0" sz="36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620"/>
              <a:buFont typeface="Noto Sans Symbols"/>
              <a:buChar char="●"/>
            </a:pPr>
            <a:r>
              <a:rPr b="0" lang="en-US" sz="3600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Let’s take a tour of the data…..</a:t>
            </a:r>
            <a:endParaRPr b="0" sz="3600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59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Using Public Data To Determine Your “Win Number”</a:t>
            </a:r>
            <a:endParaRPr b="0" sz="60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65" name="Google Shape;265;p59"/>
          <p:cNvSpPr txBox="1"/>
          <p:nvPr/>
        </p:nvSpPr>
        <p:spPr>
          <a:xfrm>
            <a:off x="365760" y="1645920"/>
            <a:ext cx="11196720" cy="5760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What is a “Win Number?”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Art, not science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50% + 1 (But always plan a cushion)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How to calculate your “Win Number”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Determine how many votes would have been required to win in the last 3 elections </a:t>
            </a:r>
            <a:r>
              <a:rPr b="0" i="0" lang="en-US" sz="2800" u="sng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for that office</a:t>
            </a: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 (50% + 1)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Add those 3 election’s 50% + 1 together, then divide by 3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1" marL="864000" marR="0" rtl="0" algn="l">
              <a:spcBef>
                <a:spcPts val="1123"/>
              </a:spcBef>
              <a:spcAft>
                <a:spcPts val="0"/>
              </a:spcAft>
              <a:buClr>
                <a:srgbClr val="04617B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Note: You can overlay turnout data on election results to make a more accurate model, but that method is far more complex</a:t>
            </a:r>
            <a:endParaRPr b="0" i="0" sz="2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60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Using Public Data To Determine Your “Win Number”</a:t>
            </a:r>
            <a:endParaRPr b="0" sz="60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71" name="Google Shape;271;p60"/>
          <p:cNvSpPr txBox="1"/>
          <p:nvPr/>
        </p:nvSpPr>
        <p:spPr>
          <a:xfrm>
            <a:off x="133920" y="1515240"/>
            <a:ext cx="11196720" cy="604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Example - 2022 Governor’s Race: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232559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None/>
            </a:pPr>
            <a:r>
              <a:t/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232559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None/>
            </a:pPr>
            <a:r>
              <a:t/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232559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None/>
            </a:pPr>
            <a:r>
              <a:t/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232559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None/>
            </a:pPr>
            <a:r>
              <a:t/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Based on this simple model, we would have expected 982,595 voters to come out in 2022, with a win number of 491,297 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Actual 2022 Vote Total: 1,002,612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Actual 2022 Win Number: 501,306 – 2% off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232559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None/>
            </a:pPr>
            <a:r>
              <a:t/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aphicFrame>
        <p:nvGraphicFramePr>
          <p:cNvPr id="272" name="Google Shape;272;p60"/>
          <p:cNvGraphicFramePr/>
          <p:nvPr/>
        </p:nvGraphicFramePr>
        <p:xfrm>
          <a:off x="2165040" y="2167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{4F919B9A-6949-42F5-B0C9-37AFE3922152}</a:tableStyleId>
              </a:tblPr>
              <a:tblGrid>
                <a:gridCol w="2469250"/>
                <a:gridCol w="2469250"/>
                <a:gridCol w="2470325"/>
              </a:tblGrid>
              <a:tr h="823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Governor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Total Votes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50% + 1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3B3B3"/>
                    </a:solidFill>
                  </a:tcPr>
                </a:tc>
              </a:tr>
              <a:tr h="823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2010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928,940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464,470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823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2014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866,589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433,294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E6E6"/>
                    </a:solidFill>
                  </a:tcPr>
                </a:tc>
              </a:tr>
              <a:tr h="2570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2018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1,152,256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2000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576,128</a:t>
                      </a:r>
                      <a:endParaRPr b="0" sz="2000" strike="noStrike"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45725" marB="45725" marR="90000" marL="90000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6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Voter Activation Network - (VAN)</a:t>
            </a:r>
            <a:endParaRPr b="0" sz="6000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78" name="Google Shape;278;p61"/>
          <p:cNvSpPr txBox="1"/>
          <p:nvPr/>
        </p:nvSpPr>
        <p:spPr>
          <a:xfrm>
            <a:off x="599040" y="1920240"/>
            <a:ext cx="10739520" cy="5303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-324000" lvl="0" marL="432000" marR="0" rtl="0" algn="ctr">
              <a:spcBef>
                <a:spcPts val="0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latin typeface="Source Sans Pro"/>
                <a:ea typeface="Source Sans Pro"/>
                <a:cs typeface="Source Sans Pro"/>
                <a:sym typeface="Source Sans Pro"/>
              </a:rPr>
              <a:t>Mikayla Salazar, MDP Voter File Manager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ctr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440"/>
              <a:buFont typeface="Noto Sans Symbols"/>
              <a:buChar char="●"/>
            </a:pPr>
            <a:r>
              <a:rPr b="0" lang="en-US" sz="3200" u="sng" strike="noStrike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MSalazar@MDDems.org</a:t>
            </a:r>
            <a:endParaRPr b="0" sz="32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800"/>
              <a:buFont typeface="Noto Sans Symbols"/>
              <a:buChar char="●"/>
            </a:pPr>
            <a:r>
              <a:rPr b="0" lang="en-US" sz="4000" strike="noStrike">
                <a:latin typeface="Source Sans Pro"/>
                <a:ea typeface="Source Sans Pro"/>
                <a:cs typeface="Source Sans Pro"/>
                <a:sym typeface="Source Sans Pro"/>
              </a:rPr>
              <a:t>What is VAN?</a:t>
            </a:r>
            <a:endParaRPr b="0" sz="40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800"/>
              <a:buFont typeface="Noto Sans Symbols"/>
              <a:buChar char="●"/>
            </a:pPr>
            <a:r>
              <a:rPr b="0" lang="en-US" sz="4000" strike="noStrike">
                <a:latin typeface="Source Sans Pro"/>
                <a:ea typeface="Source Sans Pro"/>
                <a:cs typeface="Source Sans Pro"/>
                <a:sym typeface="Source Sans Pro"/>
              </a:rPr>
              <a:t>Who gets VAN?</a:t>
            </a:r>
            <a:endParaRPr b="0" sz="4000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4000" lvl="0" marL="432000" marR="0" rtl="0" algn="l">
              <a:spcBef>
                <a:spcPts val="1409"/>
              </a:spcBef>
              <a:spcAft>
                <a:spcPts val="0"/>
              </a:spcAft>
              <a:buClr>
                <a:srgbClr val="04617B"/>
              </a:buClr>
              <a:buSzPts val="1800"/>
              <a:buFont typeface="Noto Sans Symbols"/>
              <a:buChar char="●"/>
            </a:pPr>
            <a:r>
              <a:rPr b="0" lang="en-US" sz="4000" strike="noStrike">
                <a:latin typeface="Source Sans Pro"/>
                <a:ea typeface="Source Sans Pro"/>
                <a:cs typeface="Source Sans Pro"/>
                <a:sym typeface="Source Sans Pro"/>
              </a:rPr>
              <a:t>Uses of VAN</a:t>
            </a:r>
            <a:endParaRPr b="0" sz="4000" strike="noStrike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